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64" r:id="rId4"/>
    <p:sldId id="265" r:id="rId5"/>
    <p:sldId id="266" r:id="rId6"/>
    <p:sldId id="290" r:id="rId7"/>
    <p:sldId id="268" r:id="rId8"/>
    <p:sldId id="289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5D0"/>
    <a:srgbClr val="E58D6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 snapToGrid="0" showGuides="1">
      <p:cViewPr varScale="1">
        <p:scale>
          <a:sx n="99" d="100"/>
          <a:sy n="99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iyar.kassymbek\AppData\Local\Microsoft\Windows\INetCache\Content.Outlook\MGIPGI6V\&#1063;&#1077;&#1088;&#1085;&#1086;&#1074;&#1080;&#1082;%20&#1055;&#1072;&#1074;&#1083;&#1086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сайта'!$C$2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Солтүстік Қазақстан</c:v>
                </c:pt>
                <c:pt idx="3">
                  <c:v>Қызылорда</c:v>
                </c:pt>
                <c:pt idx="4">
                  <c:v>Жамбыл</c:v>
                </c:pt>
                <c:pt idx="5">
                  <c:v>Абай</c:v>
                </c:pt>
                <c:pt idx="6">
                  <c:v>Ақмола</c:v>
                </c:pt>
                <c:pt idx="7">
                  <c:v>Шымкент қ.</c:v>
                </c:pt>
                <c:pt idx="8">
                  <c:v>Павлодар</c:v>
                </c:pt>
                <c:pt idx="9">
                  <c:v>Түркістан</c:v>
                </c:pt>
                <c:pt idx="10">
                  <c:v>Қостанай</c:v>
                </c:pt>
                <c:pt idx="11">
                  <c:v>Батыс Қазақстан</c:v>
                </c:pt>
                <c:pt idx="12">
                  <c:v>Алматы</c:v>
                </c:pt>
                <c:pt idx="13">
                  <c:v>Шығыс Қазақстан</c:v>
                </c:pt>
                <c:pt idx="14">
                  <c:v>Ақтөбе</c:v>
                </c:pt>
                <c:pt idx="15">
                  <c:v>Маңғыстау</c:v>
                </c:pt>
                <c:pt idx="16">
                  <c:v>Қарағанды</c:v>
                </c:pt>
                <c:pt idx="17">
                  <c:v>Астана қ.</c:v>
                </c:pt>
                <c:pt idx="18">
                  <c:v>Атырау</c:v>
                </c:pt>
                <c:pt idx="19">
                  <c:v>Алматы қ.</c:v>
                </c:pt>
              </c:strCache>
            </c:strRef>
          </c:cat>
          <c:val>
            <c:numRef>
              <c:f>'ДЛЯ сайта'!$C$3:$C$22</c:f>
              <c:numCache>
                <c:formatCode>#,##0</c:formatCode>
                <c:ptCount val="20"/>
                <c:pt idx="0">
                  <c:v>1207.9548</c:v>
                </c:pt>
                <c:pt idx="1">
                  <c:v>1226.5576999999998</c:v>
                </c:pt>
                <c:pt idx="2">
                  <c:v>1536.7538999999999</c:v>
                </c:pt>
                <c:pt idx="3">
                  <c:v>1873.3315</c:v>
                </c:pt>
                <c:pt idx="4">
                  <c:v>1907.2371000000001</c:v>
                </c:pt>
                <c:pt idx="5">
                  <c:v>1931.4277999999999</c:v>
                </c:pt>
                <c:pt idx="6">
                  <c:v>2302.5767000000001</c:v>
                </c:pt>
                <c:pt idx="7">
                  <c:v>2445.6750999999999</c:v>
                </c:pt>
                <c:pt idx="8">
                  <c:v>2547.5315000000001</c:v>
                </c:pt>
                <c:pt idx="9">
                  <c:v>2699.0120000000002</c:v>
                </c:pt>
                <c:pt idx="10">
                  <c:v>2711.5742</c:v>
                </c:pt>
                <c:pt idx="11">
                  <c:v>3026.0116000000003</c:v>
                </c:pt>
                <c:pt idx="12">
                  <c:v>3093.2097000000003</c:v>
                </c:pt>
                <c:pt idx="13">
                  <c:v>3123.0221000000001</c:v>
                </c:pt>
                <c:pt idx="14">
                  <c:v>3157.1127000000001</c:v>
                </c:pt>
                <c:pt idx="15">
                  <c:v>3523.3412000000003</c:v>
                </c:pt>
                <c:pt idx="16">
                  <c:v>5119.5842999999995</c:v>
                </c:pt>
                <c:pt idx="17">
                  <c:v>7840.6054000000004</c:v>
                </c:pt>
                <c:pt idx="18">
                  <c:v>9682.3409000000011</c:v>
                </c:pt>
                <c:pt idx="19">
                  <c:v>14591.9601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8-476D-833F-B9B96300921C}"/>
            </c:ext>
          </c:extLst>
        </c:ser>
        <c:ser>
          <c:idx val="1"/>
          <c:order val="1"/>
          <c:tx>
            <c:strRef>
              <c:f>'ДЛЯ сайта'!$B$2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58-476D-833F-B9B96300921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58-476D-833F-B9B963009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сайта'!$A$3:$A$22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Солтүстік Қазақстан</c:v>
                </c:pt>
                <c:pt idx="3">
                  <c:v>Қызылорда</c:v>
                </c:pt>
                <c:pt idx="4">
                  <c:v>Жамбыл</c:v>
                </c:pt>
                <c:pt idx="5">
                  <c:v>Абай</c:v>
                </c:pt>
                <c:pt idx="6">
                  <c:v>Ақмола</c:v>
                </c:pt>
                <c:pt idx="7">
                  <c:v>Шымкент қ.</c:v>
                </c:pt>
                <c:pt idx="8">
                  <c:v>Павлодар</c:v>
                </c:pt>
                <c:pt idx="9">
                  <c:v>Түркістан</c:v>
                </c:pt>
                <c:pt idx="10">
                  <c:v>Қостанай</c:v>
                </c:pt>
                <c:pt idx="11">
                  <c:v>Батыс Қазақстан</c:v>
                </c:pt>
                <c:pt idx="12">
                  <c:v>Алматы</c:v>
                </c:pt>
                <c:pt idx="13">
                  <c:v>Шығыс Қазақстан</c:v>
                </c:pt>
                <c:pt idx="14">
                  <c:v>Ақтөбе</c:v>
                </c:pt>
                <c:pt idx="15">
                  <c:v>Маңғыстау</c:v>
                </c:pt>
                <c:pt idx="16">
                  <c:v>Қарағанды</c:v>
                </c:pt>
                <c:pt idx="17">
                  <c:v>Астана қ.</c:v>
                </c:pt>
                <c:pt idx="18">
                  <c:v>Атырау</c:v>
                </c:pt>
                <c:pt idx="19">
                  <c:v>Алматы қ.</c:v>
                </c:pt>
              </c:strCache>
            </c:strRef>
          </c:cat>
          <c:val>
            <c:numRef>
              <c:f>'ДЛЯ сайта'!$B$3:$B$22</c:f>
              <c:numCache>
                <c:formatCode>#,##0</c:formatCode>
                <c:ptCount val="20"/>
                <c:pt idx="0">
                  <c:v>386.15300000000002</c:v>
                </c:pt>
                <c:pt idx="1">
                  <c:v>59.773000000000003</c:v>
                </c:pt>
                <c:pt idx="2">
                  <c:v>390.03800000000001</c:v>
                </c:pt>
                <c:pt idx="3">
                  <c:v>331.34899999999999</c:v>
                </c:pt>
                <c:pt idx="4">
                  <c:v>391.16199999999998</c:v>
                </c:pt>
                <c:pt idx="5">
                  <c:v>359.06400000000002</c:v>
                </c:pt>
                <c:pt idx="6">
                  <c:v>604.077</c:v>
                </c:pt>
                <c:pt idx="7">
                  <c:v>1203.7049999999999</c:v>
                </c:pt>
                <c:pt idx="8">
                  <c:v>504.20800000000003</c:v>
                </c:pt>
                <c:pt idx="9">
                  <c:v>568.70600000000002</c:v>
                </c:pt>
                <c:pt idx="10">
                  <c:v>772.10799999999995</c:v>
                </c:pt>
                <c:pt idx="11">
                  <c:v>1005.861</c:v>
                </c:pt>
                <c:pt idx="12">
                  <c:v>1462.65</c:v>
                </c:pt>
                <c:pt idx="13">
                  <c:v>697.85799999999995</c:v>
                </c:pt>
                <c:pt idx="14">
                  <c:v>853.79300000000001</c:v>
                </c:pt>
                <c:pt idx="15">
                  <c:v>987.47799999999995</c:v>
                </c:pt>
                <c:pt idx="16">
                  <c:v>1010.494</c:v>
                </c:pt>
                <c:pt idx="17">
                  <c:v>5837.5060000000003</c:v>
                </c:pt>
                <c:pt idx="18">
                  <c:v>2426.7640000000001</c:v>
                </c:pt>
                <c:pt idx="19">
                  <c:v>7751.5810000000001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8-476D-833F-B9B963009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44688"/>
        <c:axId val="1784433776"/>
      </c:barChart>
      <c:catAx>
        <c:axId val="178044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4433776"/>
        <c:crosses val="autoZero"/>
        <c:auto val="1"/>
        <c:lblAlgn val="ctr"/>
        <c:lblOffset val="100"/>
        <c:tickLblSkip val="1"/>
        <c:noMultiLvlLbl val="0"/>
      </c:catAx>
      <c:valAx>
        <c:axId val="178443377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804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отраслям'!$H$26:$H$31</c:f>
              <c:strCache>
                <c:ptCount val="6"/>
                <c:pt idx="0">
                  <c:v>Басқалары</c:v>
                </c:pt>
                <c:pt idx="1">
                  <c:v>Өңдеу өнеркәсібі</c:v>
                </c:pt>
                <c:pt idx="2">
                  <c:v>Көлік және қоймалау</c:v>
                </c:pt>
                <c:pt idx="3">
                  <c:v>Қызметтер</c:v>
                </c:pt>
                <c:pt idx="4">
                  <c:v>Ауыл шаруашылығы</c:v>
                </c:pt>
                <c:pt idx="5">
                  <c:v>Сауда</c:v>
                </c:pt>
              </c:strCache>
            </c:strRef>
          </c:cat>
          <c:val>
            <c:numRef>
              <c:f>'по отраслям'!$I$26:$I$31</c:f>
              <c:numCache>
                <c:formatCode>_-* #\ ##0_-;\-* #\ ##0_-;_-* "-"??_-;_-@_-</c:formatCode>
                <c:ptCount val="6"/>
                <c:pt idx="0">
                  <c:v>10548</c:v>
                </c:pt>
                <c:pt idx="1">
                  <c:v>3174</c:v>
                </c:pt>
                <c:pt idx="2">
                  <c:v>3575</c:v>
                </c:pt>
                <c:pt idx="3">
                  <c:v>5419</c:v>
                </c:pt>
                <c:pt idx="4">
                  <c:v>7441</c:v>
                </c:pt>
                <c:pt idx="5">
                  <c:v>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0-4647-A8AD-AF32AEAF4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48871136"/>
        <c:axId val="854256496"/>
      </c:barChart>
      <c:catAx>
        <c:axId val="10488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54256496"/>
        <c:crosses val="autoZero"/>
        <c:auto val="1"/>
        <c:lblAlgn val="ctr"/>
        <c:lblOffset val="100"/>
        <c:noMultiLvlLbl val="0"/>
      </c:catAx>
      <c:valAx>
        <c:axId val="854256496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488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E-4915-93FC-E7B750BF276E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9E-4915-93FC-E7B750BF2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сайта'!$A$33:$A$52</c:f>
              <c:strCache>
                <c:ptCount val="20"/>
                <c:pt idx="0">
                  <c:v>Түркістан</c:v>
                </c:pt>
                <c:pt idx="1">
                  <c:v>Жамбыл</c:v>
                </c:pt>
                <c:pt idx="2">
                  <c:v>Жетісу</c:v>
                </c:pt>
                <c:pt idx="3">
                  <c:v>Шымкент қ.</c:v>
                </c:pt>
                <c:pt idx="4">
                  <c:v>Алматы</c:v>
                </c:pt>
                <c:pt idx="5">
                  <c:v>Қызылорда</c:v>
                </c:pt>
                <c:pt idx="6">
                  <c:v>Солтүстік Қазақстан</c:v>
                </c:pt>
                <c:pt idx="7">
                  <c:v>Ақмола</c:v>
                </c:pt>
                <c:pt idx="8">
                  <c:v>Абай</c:v>
                </c:pt>
                <c:pt idx="9">
                  <c:v>Қостанай</c:v>
                </c:pt>
                <c:pt idx="10">
                  <c:v>Павлодар</c:v>
                </c:pt>
                <c:pt idx="11">
                  <c:v>Ақтөбе</c:v>
                </c:pt>
                <c:pt idx="12">
                  <c:v>Шығыс Қазақстан</c:v>
                </c:pt>
                <c:pt idx="13">
                  <c:v>Батыс Қазақстан</c:v>
                </c:pt>
                <c:pt idx="14">
                  <c:v>Қарағанды</c:v>
                </c:pt>
                <c:pt idx="15">
                  <c:v>Маңғыстау</c:v>
                </c:pt>
                <c:pt idx="16">
                  <c:v>Ұлытау</c:v>
                </c:pt>
                <c:pt idx="17">
                  <c:v>Астана қ.</c:v>
                </c:pt>
                <c:pt idx="18">
                  <c:v>Алматы қ.</c:v>
                </c:pt>
                <c:pt idx="19">
                  <c:v>Атырау</c:v>
                </c:pt>
              </c:strCache>
            </c:strRef>
          </c:cat>
          <c:val>
            <c:numRef>
              <c:f>'ДЛЯ сайта'!$B$33:$B$52</c:f>
              <c:numCache>
                <c:formatCode>#,##0</c:formatCode>
                <c:ptCount val="20"/>
                <c:pt idx="0">
                  <c:v>2800</c:v>
                </c:pt>
                <c:pt idx="1">
                  <c:v>3451.6</c:v>
                </c:pt>
                <c:pt idx="2">
                  <c:v>3817.5</c:v>
                </c:pt>
                <c:pt idx="3">
                  <c:v>4490.1000000000004</c:v>
                </c:pt>
                <c:pt idx="4">
                  <c:v>4507.5</c:v>
                </c:pt>
                <c:pt idx="5">
                  <c:v>4942.5</c:v>
                </c:pt>
                <c:pt idx="6">
                  <c:v>6369.5</c:v>
                </c:pt>
                <c:pt idx="7">
                  <c:v>6450.6</c:v>
                </c:pt>
                <c:pt idx="8">
                  <c:v>6998.2</c:v>
                </c:pt>
                <c:pt idx="9">
                  <c:v>7202</c:v>
                </c:pt>
                <c:pt idx="10">
                  <c:v>7451</c:v>
                </c:pt>
                <c:pt idx="11">
                  <c:v>7475.5</c:v>
                </c:pt>
                <c:pt idx="12">
                  <c:v>9458.4</c:v>
                </c:pt>
                <c:pt idx="13">
                  <c:v>9682</c:v>
                </c:pt>
                <c:pt idx="14">
                  <c:v>9957.6</c:v>
                </c:pt>
                <c:pt idx="15">
                  <c:v>10043.9</c:v>
                </c:pt>
                <c:pt idx="16">
                  <c:v>12226.6</c:v>
                </c:pt>
                <c:pt idx="17">
                  <c:v>12526.9</c:v>
                </c:pt>
                <c:pt idx="18">
                  <c:v>14735.4</c:v>
                </c:pt>
                <c:pt idx="19">
                  <c:v>30663.3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E-4915-93FC-E7B750BF2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0455728"/>
        <c:axId val="1987851664"/>
      </c:barChart>
      <c:catAx>
        <c:axId val="17804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87851664"/>
        <c:crosses val="autoZero"/>
        <c:auto val="1"/>
        <c:lblAlgn val="ctr"/>
        <c:lblOffset val="100"/>
        <c:tickLblSkip val="1"/>
        <c:noMultiLvlLbl val="0"/>
      </c:catAx>
      <c:valAx>
        <c:axId val="198785166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8045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4-4700-8B3F-FDE7A1D08902}"/>
              </c:ext>
            </c:extLst>
          </c:dPt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C4-4700-8B3F-FDE7A1D08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сайта'!$A$57:$A$77</c:f>
              <c:strCache>
                <c:ptCount val="21"/>
                <c:pt idx="0">
                  <c:v> ҚР ҚМ ҚМД</c:v>
                </c:pt>
                <c:pt idx="1">
                  <c:v>СҚО</c:v>
                </c:pt>
                <c:pt idx="2">
                  <c:v>Жамбыл</c:v>
                </c:pt>
                <c:pt idx="3">
                  <c:v>Абай</c:v>
                </c:pt>
                <c:pt idx="4">
                  <c:v>Қызылорда</c:v>
                </c:pt>
                <c:pt idx="5">
                  <c:v>Ұлытау</c:v>
                </c:pt>
                <c:pt idx="6">
                  <c:v>Жетісу</c:v>
                </c:pt>
                <c:pt idx="7">
                  <c:v>Қостанай</c:v>
                </c:pt>
                <c:pt idx="8">
                  <c:v>ШҚО</c:v>
                </c:pt>
                <c:pt idx="9">
                  <c:v>Шымкент қ.</c:v>
                </c:pt>
                <c:pt idx="10">
                  <c:v>Түркістан</c:v>
                </c:pt>
                <c:pt idx="11">
                  <c:v>БҚО</c:v>
                </c:pt>
                <c:pt idx="12">
                  <c:v>Маңғыстау</c:v>
                </c:pt>
                <c:pt idx="13">
                  <c:v>Қарағанды</c:v>
                </c:pt>
                <c:pt idx="14">
                  <c:v>Ақтөбе</c:v>
                </c:pt>
                <c:pt idx="15">
                  <c:v>Ақмола</c:v>
                </c:pt>
                <c:pt idx="16">
                  <c:v>Павлодар</c:v>
                </c:pt>
                <c:pt idx="17">
                  <c:v>Алматы</c:v>
                </c:pt>
                <c:pt idx="18">
                  <c:v>Астана қ.</c:v>
                </c:pt>
                <c:pt idx="19">
                  <c:v>Атырау</c:v>
                </c:pt>
                <c:pt idx="20">
                  <c:v>Алматы қ.</c:v>
                </c:pt>
              </c:strCache>
            </c:strRef>
          </c:cat>
          <c:val>
            <c:numRef>
              <c:f>'ДЛЯ сайта'!$B$57:$B$77</c:f>
              <c:numCache>
                <c:formatCode>_-* #\ ##0_-;\-* #\ ##0_-;_-* "-"??_-;_-@_-</c:formatCode>
                <c:ptCount val="21"/>
                <c:pt idx="0">
                  <c:v>378.38978500000002</c:v>
                </c:pt>
                <c:pt idx="1">
                  <c:v>139.211927</c:v>
                </c:pt>
                <c:pt idx="2">
                  <c:v>152.99002100000001</c:v>
                </c:pt>
                <c:pt idx="3">
                  <c:v>176.16055</c:v>
                </c:pt>
                <c:pt idx="4">
                  <c:v>183.698295</c:v>
                </c:pt>
                <c:pt idx="5">
                  <c:v>186.513803</c:v>
                </c:pt>
                <c:pt idx="6">
                  <c:v>216.38780700000001</c:v>
                </c:pt>
                <c:pt idx="7">
                  <c:v>301.98404599999998</c:v>
                </c:pt>
                <c:pt idx="8">
                  <c:v>361.28948400000002</c:v>
                </c:pt>
                <c:pt idx="9">
                  <c:v>397.31203599999998</c:v>
                </c:pt>
                <c:pt idx="10">
                  <c:v>399.50359600000002</c:v>
                </c:pt>
                <c:pt idx="11">
                  <c:v>412.41343000000001</c:v>
                </c:pt>
                <c:pt idx="12">
                  <c:v>456.25405899999998</c:v>
                </c:pt>
                <c:pt idx="13">
                  <c:v>472.91514000000001</c:v>
                </c:pt>
                <c:pt idx="14">
                  <c:v>478.99655000000001</c:v>
                </c:pt>
                <c:pt idx="15">
                  <c:v>479.39803799999999</c:v>
                </c:pt>
                <c:pt idx="16">
                  <c:v>559.12162000000001</c:v>
                </c:pt>
                <c:pt idx="17">
                  <c:v>638.21768899999995</c:v>
                </c:pt>
                <c:pt idx="18">
                  <c:v>1727.3341109999999</c:v>
                </c:pt>
                <c:pt idx="19">
                  <c:v>1856.8317070000001</c:v>
                </c:pt>
                <c:pt idx="20">
                  <c:v>3917.478834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4-4700-8B3F-FDE7A1D08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421456"/>
        <c:axId val="456746560"/>
      </c:barChart>
      <c:catAx>
        <c:axId val="107542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456746560"/>
        <c:crosses val="autoZero"/>
        <c:auto val="1"/>
        <c:lblAlgn val="ctr"/>
        <c:lblOffset val="100"/>
        <c:tickLblSkip val="1"/>
        <c:noMultiLvlLbl val="0"/>
      </c:catAx>
      <c:valAx>
        <c:axId val="456746560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0754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4-48A4-B01E-48CCB236951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4-48A4-B01E-48CCB23695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Занятость!$B$41:$B$42</c:f>
              <c:strCache>
                <c:ptCount val="2"/>
                <c:pt idx="0">
                  <c:v>Қала</c:v>
                </c:pt>
                <c:pt idx="1">
                  <c:v>Ауылдық жер</c:v>
                </c:pt>
              </c:strCache>
            </c:strRef>
          </c:cat>
          <c:val>
            <c:numRef>
              <c:f>Занятость!$C$41:$C$42</c:f>
              <c:numCache>
                <c:formatCode>_-* #\ ##0_-;\-* #\ ##0_-;_-* "-"??_-;_-@_-</c:formatCode>
                <c:ptCount val="2"/>
                <c:pt idx="0">
                  <c:v>267800</c:v>
                </c:pt>
                <c:pt idx="1">
                  <c:v>116591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F4-48A4-B01E-48CCB2369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E-47C9-BE90-13B6578A0AA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E-47C9-BE90-13B6578A0A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Занятость!$B$60:$B$61</c:f>
              <c:strCache>
                <c:ptCount val="2"/>
                <c:pt idx="0">
                  <c:v>Қала</c:v>
                </c:pt>
                <c:pt idx="1">
                  <c:v>Ауылдық жер</c:v>
                </c:pt>
              </c:strCache>
            </c:strRef>
          </c:cat>
          <c:val>
            <c:numRef>
              <c:f>Занятость!$C$60:$C$61</c:f>
              <c:numCache>
                <c:formatCode>_-* #\ ##0_-;\-* #\ ##0_-;_-* "-"??_-;_-@_-</c:formatCode>
                <c:ptCount val="2"/>
                <c:pt idx="0">
                  <c:v>22839</c:v>
                </c:pt>
                <c:pt idx="1">
                  <c:v>36265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E-47C9-BE90-13B6578A0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Занятость!$B$29</c:f>
              <c:strCache>
                <c:ptCount val="1"/>
                <c:pt idx="0">
                  <c:v>Жалдамалы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Занятость!$C$29:$E$29</c:f>
              <c:numCache>
                <c:formatCode>_-* #\ ##0_-;\-* #\ ##0_-;_-* "-"??_-;_-@_-</c:formatCode>
                <c:ptCount val="3"/>
                <c:pt idx="0">
                  <c:v>325287</c:v>
                </c:pt>
                <c:pt idx="1">
                  <c:v>325041</c:v>
                </c:pt>
                <c:pt idx="2">
                  <c:v>324975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D-4B97-942A-91A711A741E1}"/>
            </c:ext>
          </c:extLst>
        </c:ser>
        <c:ser>
          <c:idx val="1"/>
          <c:order val="1"/>
          <c:tx>
            <c:strRef>
              <c:f>Занятость!$B$30</c:f>
              <c:strCache>
                <c:ptCount val="1"/>
                <c:pt idx="0">
                  <c:v>Өзін-өзі қамтығандар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Занятость!$C$28:$E$28</c:f>
              <c:strCache>
                <c:ptCount val="3"/>
                <c:pt idx="0">
                  <c:v>2023 г. III кв.</c:v>
                </c:pt>
                <c:pt idx="1">
                  <c:v>2022 г.</c:v>
                </c:pt>
                <c:pt idx="2">
                  <c:v>2021 г.</c:v>
                </c:pt>
              </c:strCache>
            </c:strRef>
          </c:cat>
          <c:val>
            <c:numRef>
              <c:f>Занятость!$C$30:$E$30</c:f>
              <c:numCache>
                <c:formatCode>_-* #\ ##0_-;\-* #\ ##0_-;_-* "-"??_-;_-@_-</c:formatCode>
                <c:ptCount val="3"/>
                <c:pt idx="0">
                  <c:v>59104</c:v>
                </c:pt>
                <c:pt idx="1">
                  <c:v>59144</c:v>
                </c:pt>
                <c:pt idx="2">
                  <c:v>58760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D-4B97-942A-91A711A74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8100575"/>
        <c:axId val="1634528079"/>
      </c:barChart>
      <c:catAx>
        <c:axId val="18481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34528079"/>
        <c:crosses val="autoZero"/>
        <c:auto val="1"/>
        <c:lblAlgn val="ctr"/>
        <c:lblOffset val="100"/>
        <c:noMultiLvlLbl val="0"/>
      </c:catAx>
      <c:valAx>
        <c:axId val="163452807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8481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Занятость!$B$17</c:f>
              <c:strCache>
                <c:ptCount val="1"/>
                <c:pt idx="0">
                  <c:v>Қамтылғандар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ж. III то.</c:v>
                </c:pt>
                <c:pt idx="1">
                  <c:v>2022 ж.</c:v>
                </c:pt>
                <c:pt idx="2">
                  <c:v>2021 ж.</c:v>
                </c:pt>
              </c:strCache>
            </c:strRef>
          </c:cat>
          <c:val>
            <c:numRef>
              <c:f>Занятость!$C$17:$E$17</c:f>
              <c:numCache>
                <c:formatCode>_-* #\ ##0_-;\-* #\ ##0_-;_-* "-"??_-;_-@_-</c:formatCode>
                <c:ptCount val="3"/>
                <c:pt idx="0">
                  <c:v>384391</c:v>
                </c:pt>
                <c:pt idx="1">
                  <c:v>384185</c:v>
                </c:pt>
                <c:pt idx="2">
                  <c:v>383735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D-4806-8F8C-64CF0F363EEC}"/>
            </c:ext>
          </c:extLst>
        </c:ser>
        <c:ser>
          <c:idx val="1"/>
          <c:order val="1"/>
          <c:tx>
            <c:strRef>
              <c:f>Занятость!$B$18</c:f>
              <c:strCache>
                <c:ptCount val="1"/>
                <c:pt idx="0">
                  <c:v>Жұмыссыздар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Занятость!$C$16:$E$16</c:f>
              <c:strCache>
                <c:ptCount val="3"/>
                <c:pt idx="0">
                  <c:v>2023 ж. III то.</c:v>
                </c:pt>
                <c:pt idx="1">
                  <c:v>2022 ж.</c:v>
                </c:pt>
                <c:pt idx="2">
                  <c:v>2021 ж.</c:v>
                </c:pt>
              </c:strCache>
            </c:strRef>
          </c:cat>
          <c:val>
            <c:numRef>
              <c:f>Занятость!$C$18:$E$18</c:f>
              <c:numCache>
                <c:formatCode>_-* #\ ##0_-;\-* #\ ##0_-;_-* "-"??_-;_-@_-</c:formatCode>
                <c:ptCount val="3"/>
                <c:pt idx="0">
                  <c:v>19301</c:v>
                </c:pt>
                <c:pt idx="1">
                  <c:v>19186</c:v>
                </c:pt>
                <c:pt idx="2">
                  <c:v>19378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D-4806-8F8C-64CF0F363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42723375"/>
        <c:axId val="1913419855"/>
      </c:barChart>
      <c:catAx>
        <c:axId val="154272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13419855"/>
        <c:crosses val="autoZero"/>
        <c:auto val="1"/>
        <c:lblAlgn val="ctr"/>
        <c:lblOffset val="100"/>
        <c:noMultiLvlLbl val="0"/>
      </c:catAx>
      <c:valAx>
        <c:axId val="191341985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54272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Занятость!$B$4</c:f>
              <c:strCache>
                <c:ptCount val="1"/>
                <c:pt idx="0">
                  <c:v>Жұмыс күші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ж. III тоқ.</c:v>
                </c:pt>
                <c:pt idx="1">
                  <c:v>2022 ж.</c:v>
                </c:pt>
                <c:pt idx="2">
                  <c:v>2021 ж.</c:v>
                </c:pt>
              </c:strCache>
            </c:strRef>
          </c:cat>
          <c:val>
            <c:numRef>
              <c:f>Занятость!$C$4:$E$4</c:f>
              <c:numCache>
                <c:formatCode>_-* #\ ##0_-;\-* #\ ##0_-;_-* "-"??_-;_-@_-</c:formatCode>
                <c:ptCount val="3"/>
                <c:pt idx="0">
                  <c:v>403692</c:v>
                </c:pt>
                <c:pt idx="1">
                  <c:v>403371</c:v>
                </c:pt>
                <c:pt idx="2">
                  <c:v>404149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E-45F9-AE4A-5EDA24D986D8}"/>
            </c:ext>
          </c:extLst>
        </c:ser>
        <c:ser>
          <c:idx val="1"/>
          <c:order val="1"/>
          <c:tx>
            <c:strRef>
              <c:f>Занятость!$B$5</c:f>
              <c:strCache>
                <c:ptCount val="1"/>
                <c:pt idx="0">
                  <c:v>Жұмыс күші емес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Занятость!$C$3:$E$3</c:f>
              <c:strCache>
                <c:ptCount val="3"/>
                <c:pt idx="0">
                  <c:v>2023 ж. III тоқ.</c:v>
                </c:pt>
                <c:pt idx="1">
                  <c:v>2022 ж.</c:v>
                </c:pt>
                <c:pt idx="2">
                  <c:v>2021 ж.</c:v>
                </c:pt>
              </c:strCache>
            </c:strRef>
          </c:cat>
          <c:val>
            <c:numRef>
              <c:f>Занятость!$C$5:$E$5</c:f>
              <c:numCache>
                <c:formatCode>_-* #\ ##0_-;\-* #\ ##0_-;_-* "-"??_-;_-@_-</c:formatCode>
                <c:ptCount val="3"/>
                <c:pt idx="0">
                  <c:v>175079</c:v>
                </c:pt>
                <c:pt idx="1">
                  <c:v>174437</c:v>
                </c:pt>
                <c:pt idx="2">
                  <c:v>173671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E-45F9-AE4A-5EDA24D98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3459247"/>
        <c:axId val="1544255135"/>
      </c:barChart>
      <c:catAx>
        <c:axId val="16334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544255135"/>
        <c:crosses val="autoZero"/>
        <c:auto val="1"/>
        <c:lblAlgn val="ctr"/>
        <c:lblOffset val="100"/>
        <c:noMultiLvlLbl val="0"/>
      </c:catAx>
      <c:valAx>
        <c:axId val="154425513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63345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отраслям'!$H$3:$H$20</c:f>
              <c:strCache>
                <c:ptCount val="18"/>
                <c:pt idx="0">
                  <c:v>Электрмен жабдықтау</c:v>
                </c:pt>
                <c:pt idx="1">
                  <c:v>Тау-кен өндірісі.</c:v>
                </c:pt>
                <c:pt idx="2">
                  <c:v>Қаржы. сақтанд. қызм.</c:v>
                </c:pt>
                <c:pt idx="3">
                  <c:v>Сумен жабдықтау</c:v>
                </c:pt>
                <c:pt idx="4">
                  <c:v>Медицина</c:v>
                </c:pt>
                <c:pt idx="5">
                  <c:v>өнер, ойын-сауық. Демалыс</c:v>
                </c:pt>
                <c:pt idx="6">
                  <c:v>Ақпарат және байланыс</c:v>
                </c:pt>
                <c:pt idx="7">
                  <c:v>Білім бері</c:v>
                </c:pt>
                <c:pt idx="8">
                  <c:v>Кәсіп., ғылым жіне техн. қызм.</c:v>
                </c:pt>
                <c:pt idx="9">
                  <c:v>Тұру және тамақтану қызм</c:v>
                </c:pt>
                <c:pt idx="10">
                  <c:v>Әкісшілікі қызмет</c:v>
                </c:pt>
                <c:pt idx="11">
                  <c:v>Жылжымайтын мүлік операц.</c:v>
                </c:pt>
                <c:pt idx="12">
                  <c:v>Өңдеу өнеркәсібі</c:v>
                </c:pt>
                <c:pt idx="13">
                  <c:v>Құрылыс</c:v>
                </c:pt>
                <c:pt idx="14">
                  <c:v>Көлік және қоймалау</c:v>
                </c:pt>
                <c:pt idx="15">
                  <c:v>Қызметтің басқа түрлері</c:v>
                </c:pt>
                <c:pt idx="16">
                  <c:v>Ауыл шаруашылығы</c:v>
                </c:pt>
                <c:pt idx="17">
                  <c:v>Сауда</c:v>
                </c:pt>
              </c:strCache>
            </c:strRef>
          </c:cat>
          <c:val>
            <c:numRef>
              <c:f>'по отраслям'!$I$3:$I$20</c:f>
              <c:numCache>
                <c:formatCode>_-* #\ ##0_-;\-* #\ ##0_-;_-* "-"??_-;_-@_-</c:formatCode>
                <c:ptCount val="18"/>
                <c:pt idx="0">
                  <c:v>43</c:v>
                </c:pt>
                <c:pt idx="1">
                  <c:v>104</c:v>
                </c:pt>
                <c:pt idx="2">
                  <c:v>131</c:v>
                </c:pt>
                <c:pt idx="3">
                  <c:v>173</c:v>
                </c:pt>
                <c:pt idx="4">
                  <c:v>421</c:v>
                </c:pt>
                <c:pt idx="5">
                  <c:v>601</c:v>
                </c:pt>
                <c:pt idx="6">
                  <c:v>675</c:v>
                </c:pt>
                <c:pt idx="7">
                  <c:v>912</c:v>
                </c:pt>
                <c:pt idx="8">
                  <c:v>1585</c:v>
                </c:pt>
                <c:pt idx="9">
                  <c:v>1589</c:v>
                </c:pt>
                <c:pt idx="10">
                  <c:v>1737</c:v>
                </c:pt>
                <c:pt idx="11">
                  <c:v>2577</c:v>
                </c:pt>
                <c:pt idx="12">
                  <c:v>3174</c:v>
                </c:pt>
                <c:pt idx="13">
                  <c:v>3217</c:v>
                </c:pt>
                <c:pt idx="14">
                  <c:v>3575</c:v>
                </c:pt>
                <c:pt idx="15">
                  <c:v>5419</c:v>
                </c:pt>
                <c:pt idx="16">
                  <c:v>7441</c:v>
                </c:pt>
                <c:pt idx="17">
                  <c:v>21201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E-4BC5-8BAE-1934F041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30005472"/>
        <c:axId val="959797888"/>
      </c:barChart>
      <c:catAx>
        <c:axId val="103000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959797888"/>
        <c:crosses val="autoZero"/>
        <c:auto val="1"/>
        <c:lblAlgn val="ctr"/>
        <c:lblOffset val="100"/>
        <c:tickLblSkip val="1"/>
        <c:noMultiLvlLbl val="0"/>
      </c:catAx>
      <c:valAx>
        <c:axId val="959797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10300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CE8C-DF57-4A25-B861-A677C70C035D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ED23-3B13-480E-8B10-7F4F3829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 algn="l"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.gov.kz/" TargetMode="External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2812386"/>
            <a:ext cx="55412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ru-RU" sz="3200" b="1" dirty="0">
                <a:solidFill>
                  <a:schemeClr val="bg1"/>
                </a:solidFill>
              </a:rPr>
              <a:t>Павлодар облысына қысқаша шолу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46071" rtl="0">
              <a:defRPr/>
            </a:pPr>
            <a:r>
              <a:rPr lang="ru-RU" sz="2000" dirty="0" err="1">
                <a:solidFill>
                  <a:prstClr val="white"/>
                </a:solidFill>
              </a:rPr>
              <a:t>Қаңтар</a:t>
            </a:r>
            <a:r>
              <a:rPr lang="ru-RU" sz="2000" dirty="0">
                <a:solidFill>
                  <a:prstClr val="white"/>
                </a:solidFill>
              </a:rPr>
              <a:t> 2023 ж.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8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6309360" cy="534035"/>
          </a:xfrm>
        </p:spPr>
        <p:txBody>
          <a:bodyPr>
            <a:noAutofit/>
          </a:bodyPr>
          <a:lstStyle/>
          <a:p>
            <a:pPr algn="l" rtl="0"/>
            <a:r>
              <a:rPr lang="ru-RU" sz="2400" b="1" dirty="0">
                <a:latin typeface="Century Gothic" panose="020B0502020202020204" pitchFamily="34" charset="0"/>
              </a:rPr>
              <a:t>Павлодар облысы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305550" y="1336613"/>
            <a:ext cx="5587961" cy="262578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 сипаттамасы</a:t>
            </a:r>
          </a:p>
          <a:p>
            <a:pPr algn="l" rtl="0"/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ru-RU" sz="16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</a:t>
            </a:r>
            <a:r>
              <a:rPr lang="ru-RU" sz="16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энергиясын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сазтопырақты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мұнай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өнімдерін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машина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жасау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тамақ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өнеркәсібі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құрылыс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материалдарын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өндіруге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бағытталған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салалы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өнеркәсіптік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кешені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табылатын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Қазақстанның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ірі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өнеркәсіп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орталығы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 rtl="0"/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Аймақтағы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өнеркәсібінің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көлемінің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-дан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астамын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қамтамассыз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ететін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жетекші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сала -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металлургия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өнеркәсібі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металл </a:t>
            </a:r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81000" y="4708994"/>
            <a:ext cx="11603197" cy="159655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статистикасы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Халық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369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3,8%,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13-ші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Аудан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124 755 км²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14-ші орын);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субъектілерінің саны -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578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бірл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2,7%, 17-ші орын);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ШОБ-де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қамтылғандар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 -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780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ШОК-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нің аймақты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жұмыспен қамтуға қосқан үлесі -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36,6%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ШОК ЖҚҚ–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504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kk-KZ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млрд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теңге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(ҚР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1.8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(ШОК-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тің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қосқан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703032" y="1609726"/>
            <a:ext cx="1602518" cy="4284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269468"/>
            <a:ext cx="5198486" cy="2727622"/>
            <a:chOff x="844062" y="694593"/>
            <a:chExt cx="10163908" cy="5442437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694593"/>
              <a:ext cx="10163908" cy="5442437"/>
              <a:chOff x="852854" y="448408"/>
              <a:chExt cx="10420815" cy="6231115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448408"/>
                <a:ext cx="10420815" cy="6231115"/>
                <a:chOff x="450705" y="499630"/>
                <a:chExt cx="10910887" cy="6215062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8" name="Рисунок 97">
                  <a:extLst>
                    <a:ext uri="{FF2B5EF4-FFF2-40B4-BE49-F238E27FC236}">
                      <a16:creationId xmlns:a16="http://schemas.microsoft.com/office/drawing/2014/main" id="{2A68E086-AAF3-0135-D09F-D1D49AE2F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2358" y="499630"/>
                  <a:ext cx="2105025" cy="1419225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Shape 776">
              <a:extLst>
                <a:ext uri="{FF2B5EF4-FFF2-40B4-BE49-F238E27FC236}">
                  <a16:creationId xmlns:a16="http://schemas.microsoft.com/office/drawing/2014/main" id="{18694261-9E1C-7E34-740E-CE550E2AB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8246" y="1019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pPr algn="l" rtl="0"/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014836" y="1960079"/>
            <a:ext cx="2235530" cy="273046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l" rtl="0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71" y="319454"/>
            <a:ext cx="7918938" cy="588301"/>
          </a:xfrm>
        </p:spPr>
        <p:txBody>
          <a:bodyPr>
            <a:noAutofit/>
          </a:bodyPr>
          <a:lstStyle/>
          <a:p>
            <a:pPr algn="l" rtl="0"/>
            <a:r>
              <a:rPr lang="ru-RU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облысының ел экономикасына қосқан үлесі статистикасы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3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475" y="1104900"/>
            <a:ext cx="299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9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ШОК ЖАӨ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ЖҚҚ. (млрд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тг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algn="ctr"/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567" y="1171556"/>
            <a:ext cx="312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 9 айдағы салықтар мен бюджетке төленетін төлемдер. (млрд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тг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algn="ctr" rtl="0"/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81" y="5253203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pPr algn="l" rtl="0"/>
            <a:r>
              <a:rPr lang="ru-RU" sz="1333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Қазақстанның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kk-KZ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75,5 трлн </a:t>
            </a:r>
            <a:r>
              <a:rPr lang="ru-RU" sz="1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333" b="1" dirty="0">
                <a:latin typeface="Century Gothic" panose="020B0502020202020204" pitchFamily="34" charset="0"/>
              </a:rPr>
              <a:t>. </a:t>
            </a:r>
            <a:r>
              <a:rPr lang="ru-RU" sz="1333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облысының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kk-KZ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2,5 трлн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 rtl="0"/>
            <a:r>
              <a:rPr lang="ru-RU" sz="1333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Қазақстандағы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ЖҚҚ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27,6 трлн </a:t>
            </a:r>
            <a:r>
              <a:rPr lang="ru-RU" sz="1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333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39178" indent="-137581" algn="l" rtl="0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облысындағы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ЖҚҚ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504 млрд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ЖАӨ-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дегі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ШОК ЖҚҚ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үлесі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19,8%-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011" y="5253203"/>
            <a:ext cx="5760640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 9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салықтар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бюджетке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төленетін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төлемдер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13,9 трлн </a:t>
            </a:r>
            <a:r>
              <a:rPr lang="ru-RU" sz="1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 </a:t>
            </a:r>
            <a:r>
              <a:rPr lang="ru-RU" sz="1333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3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39178" indent="-137581" algn="l" rtl="0">
              <a:spcAft>
                <a:spcPts val="267"/>
              </a:spcAft>
              <a:buFont typeface="Arial" pitchFamily="34" charset="0"/>
              <a:buChar char="•"/>
            </a:pP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облысының салықтары мен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төлемдері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>
                <a:solidFill>
                  <a:srgbClr val="C00000"/>
                </a:solidFill>
                <a:latin typeface="Century Gothic" panose="020B0502020202020204" pitchFamily="34" charset="0"/>
              </a:rPr>
              <a:t>559,1 млрд </a:t>
            </a:r>
            <a:r>
              <a:rPr lang="ru-RU" sz="1067" i="1" dirty="0" err="1">
                <a:latin typeface="Century Gothic" panose="020B0502020202020204" pitchFamily="34" charset="0"/>
              </a:rPr>
              <a:t>тг</a:t>
            </a:r>
            <a:r>
              <a:rPr lang="ru-RU" sz="1067" i="1" dirty="0">
                <a:latin typeface="Century Gothic" panose="020B0502020202020204" pitchFamily="34" charset="0"/>
              </a:rPr>
              <a:t>.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(ҚР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көрсеткіштен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67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4,0%</a:t>
            </a:r>
            <a:r>
              <a:rPr lang="ru-RU" sz="1067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067" y="1072680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ж. 9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айдағы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жан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басына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шаққандағы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ЖАӨ. (</a:t>
            </a:r>
            <a:r>
              <a:rPr lang="kk-KZ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АҚШ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$)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76" y="63825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СЖРА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 rtl="0"/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*БСК 6 –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Мемлекеттің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қаржы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активтерін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сатудан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түсетін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түсімдер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БСК 8 – Бюджет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қаражатының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пайдаланылатын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қалдықтары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46A75F8-2B26-5DA5-0ADC-6D4BA9FE5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58179"/>
              </p:ext>
            </p:extLst>
          </p:nvPr>
        </p:nvGraphicFramePr>
        <p:xfrm>
          <a:off x="-19819" y="1494720"/>
          <a:ext cx="4438650" cy="360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114BC30-B585-A69D-93BE-46D755A7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633064"/>
              </p:ext>
            </p:extLst>
          </p:nvPr>
        </p:nvGraphicFramePr>
        <p:xfrm>
          <a:off x="4489732" y="1494720"/>
          <a:ext cx="3424238" cy="360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0B5F7F4-14AA-8F51-7C61-48C8D0EB7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556371"/>
              </p:ext>
            </p:extLst>
          </p:nvPr>
        </p:nvGraphicFramePr>
        <p:xfrm>
          <a:off x="8170173" y="1494720"/>
          <a:ext cx="4029075" cy="360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30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4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660" y="1316764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Эконом.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белсенділік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деңгейі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1314450"/>
            <a:ext cx="295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 қамту деңгейі,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1025" y="1314450"/>
            <a:ext cx="314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 қамту құрылымы,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1666" y="3717943"/>
            <a:ext cx="240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Жұмыспен қамтылған халықтың құрылымы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7200" y="3726735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Өзін-өзі жұмыспен қамтыған халықтың құрылымы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ҚР СЖРА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3077" y="303579"/>
            <a:ext cx="8789377" cy="80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халқын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жұмыспен қамту статистикасы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AD28185-40AD-6D81-577F-F0970C3BA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310795"/>
              </p:ext>
            </p:extLst>
          </p:nvPr>
        </p:nvGraphicFramePr>
        <p:xfrm>
          <a:off x="2298979" y="4075113"/>
          <a:ext cx="3586163" cy="232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0A5E04D-FD32-5104-71CC-3455CEA24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835877"/>
              </p:ext>
            </p:extLst>
          </p:nvPr>
        </p:nvGraphicFramePr>
        <p:xfrm>
          <a:off x="6244858" y="4075112"/>
          <a:ext cx="3748088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070C02C-3B8D-A22A-097E-5F9AEEF3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19549"/>
              </p:ext>
            </p:extLst>
          </p:nvPr>
        </p:nvGraphicFramePr>
        <p:xfrm>
          <a:off x="8351555" y="1545349"/>
          <a:ext cx="3529013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C002595-8270-F2FF-9F54-ACCC0457F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57993"/>
              </p:ext>
            </p:extLst>
          </p:nvPr>
        </p:nvGraphicFramePr>
        <p:xfrm>
          <a:off x="4278475" y="1545349"/>
          <a:ext cx="3490913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166B613-2DD1-3F65-02AF-DF1227FD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093134"/>
              </p:ext>
            </p:extLst>
          </p:nvPr>
        </p:nvGraphicFramePr>
        <p:xfrm>
          <a:off x="443985" y="1545349"/>
          <a:ext cx="3648075" cy="206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178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pPr algn="l" rtl="0"/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субъектілерінің саны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50C71-F960-7905-A730-66E0533FA147}"/>
              </a:ext>
            </a:extLst>
          </p:cNvPr>
          <p:cNvSpPr txBox="1"/>
          <p:nvPr/>
        </p:nvSpPr>
        <p:spPr>
          <a:xfrm>
            <a:off x="7979671" y="1721005"/>
            <a:ext cx="33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</a:t>
            </a:r>
            <a:r>
              <a:rPr lang="ru-RU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мың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4FE84-4809-C2F5-8E3D-863C56B3DB64}"/>
              </a:ext>
            </a:extLst>
          </p:cNvPr>
          <p:cNvSpPr/>
          <p:nvPr/>
        </p:nvSpPr>
        <p:spPr>
          <a:xfrm>
            <a:off x="7693282" y="2535729"/>
            <a:ext cx="4020661" cy="178654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сала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бөлігінде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басым: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Сауда –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38,8%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21,2 мың бірлік.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Ауыл шаруашылығы –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13,6%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7,4 мың бірлік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 қызмет түрлері –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9,9%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5,4 мың бірлік</a:t>
            </a: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59F95C33-E074-1C97-C427-8EB210AF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5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B5092-2148-E328-BE74-E83948F161F2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СЖРА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7FA8633-FCF5-886B-02D3-2E318A41D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22119"/>
              </p:ext>
            </p:extLst>
          </p:nvPr>
        </p:nvGraphicFramePr>
        <p:xfrm>
          <a:off x="261457" y="1048549"/>
          <a:ext cx="6978242" cy="504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32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1665324"/>
            <a:ext cx="674272" cy="674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2381099"/>
            <a:ext cx="624114" cy="62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5" y="3271288"/>
            <a:ext cx="581093" cy="535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7" y="4808276"/>
            <a:ext cx="651485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" y="5629765"/>
            <a:ext cx="501352" cy="501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" y="3989880"/>
            <a:ext cx="685494" cy="68842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01335"/>
              </p:ext>
            </p:extLst>
          </p:nvPr>
        </p:nvGraphicFramePr>
        <p:xfrm>
          <a:off x="7730169" y="1174846"/>
          <a:ext cx="2194900" cy="50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900">
                  <a:extLst>
                    <a:ext uri="{9D8B030D-6E8A-4147-A177-3AD203B41FA5}">
                      <a16:colId xmlns:a16="http://schemas.microsoft.com/office/drawing/2014/main" val="3879377812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Соңғы 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ru-RU" sz="12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жылдағы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кредиттер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саны,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млрд </a:t>
                      </a:r>
                      <a:r>
                        <a:rPr lang="ru-RU" sz="12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тг</a:t>
                      </a:r>
                      <a:r>
                        <a:rPr lang="ru-RU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549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2,973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67727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527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98269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1 115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18091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1 132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11801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1 204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6050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1 140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05474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6756935" y="2016357"/>
            <a:ext cx="1724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5226518" y="2767967"/>
            <a:ext cx="325540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4985886" y="3535612"/>
            <a:ext cx="350774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764505" y="4324178"/>
            <a:ext cx="37174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5746282" y="5795678"/>
            <a:ext cx="274734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37038" y="277202"/>
            <a:ext cx="8024446" cy="900967"/>
          </a:xfrm>
        </p:spPr>
        <p:txBody>
          <a:bodyPr>
            <a:normAutofit/>
          </a:bodyPr>
          <a:lstStyle/>
          <a:p>
            <a:pPr algn="l" rtl="0"/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етуші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ШОБ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субъектілерінің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Қор қолдауының нәтижелері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4697128" y="5069724"/>
            <a:ext cx="378479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09F82C0A-AC0F-8C30-6232-060C9372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6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61E1B0D-C284-5C64-1DFA-A2E42355B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5015"/>
              </p:ext>
            </p:extLst>
          </p:nvPr>
        </p:nvGraphicFramePr>
        <p:xfrm>
          <a:off x="9936770" y="1174846"/>
          <a:ext cx="2291926" cy="50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3879377812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Соңғы 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ru-RU" sz="12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жылдағы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кредиттер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2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сомасы</a:t>
                      </a:r>
                      <a:r>
                        <a:rPr lang="ru-RU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млрд </a:t>
                      </a:r>
                      <a:r>
                        <a:rPr lang="ru-RU" sz="1200" b="1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тг</a:t>
                      </a:r>
                      <a:r>
                        <a:rPr lang="ru-RU" sz="1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549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52.2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867727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14.0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298269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30.3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618091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33.2</a:t>
                      </a:r>
                    </a:p>
                    <a:p>
                      <a:pPr algn="ctr" rtl="0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11801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146.1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60508"/>
                  </a:ext>
                </a:extLst>
              </a:tr>
              <a:tr h="75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53.8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05474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09558" y="6248132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 rtl="0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облысындағы барлық қаржылық бағдарламалар бойынша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нәтижелер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326,7 млн </a:t>
            </a:r>
            <a:r>
              <a:rPr lang="ru-RU" sz="1400" dirty="0" err="1">
                <a:latin typeface="Arial Narrow" panose="020B0606020202030204" pitchFamily="34" charset="0"/>
              </a:rPr>
              <a:t>теңге</a:t>
            </a:r>
            <a:r>
              <a:rPr lang="ru-RU" sz="1400" dirty="0">
                <a:latin typeface="Arial Narrow" panose="020B0606020202030204" pitchFamily="34" charset="0"/>
              </a:rPr>
              <a:t> кредит </a:t>
            </a:r>
            <a:r>
              <a:rPr lang="ru-RU" sz="1400" dirty="0" err="1">
                <a:latin typeface="Arial Narrow" panose="020B0606020202030204" pitchFamily="34" charset="0"/>
              </a:rPr>
              <a:t>сомасына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8,1 </a:t>
            </a:r>
            <a:r>
              <a:rPr lang="ru-RU" sz="1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мың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жоба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0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620124" y="6581775"/>
            <a:ext cx="1635615" cy="1977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/>
          <a:p>
            <a:pPr algn="ctr" rtl="0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01.01.2024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kk-KZ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ж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sz="9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жағдай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бойынша</a:t>
            </a:r>
            <a:endParaRPr lang="ru-RU" sz="9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9925069" y="1174846"/>
            <a:ext cx="11701" cy="5073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B76D1A2-5C8E-49C9-903A-0730597A1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368615"/>
              </p:ext>
            </p:extLst>
          </p:nvPr>
        </p:nvGraphicFramePr>
        <p:xfrm>
          <a:off x="1106084" y="1478519"/>
          <a:ext cx="5515043" cy="465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420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2023 ж. 11 </a:t>
            </a:r>
            <a:r>
              <a:rPr lang="ru-RU" sz="2800" b="1" dirty="0" err="1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айдағы</a:t>
            </a:r>
            <a:r>
              <a:rPr lang="ru-RU" sz="2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Павлодар облысының экспорты.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800" dirty="0">
                <a:ea typeface="Calibri Light" panose="020F0302020204030204" pitchFamily="34" charset="0"/>
                <a:cs typeface="Calibri Light" panose="020F0302020204030204" pitchFamily="34" charset="0"/>
              </a:rPr>
              <a:t>Экспорт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 flipH="1" flipV="1">
            <a:off x="3599246" y="3245543"/>
            <a:ext cx="1324489" cy="43254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1718824" y="2968948"/>
            <a:ext cx="181035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Шойын,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болат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1 187 405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  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57" y="1349398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3401080" y="2186584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Химиялық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заттар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279 191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6" name="Рисунок 45" descr="Изображение выглядит как желтый, свеча, символ, дизайн  Автоматически созданное описание">
            <a:extLst>
              <a:ext uri="{FF2B5EF4-FFF2-40B4-BE49-F238E27FC236}">
                <a16:creationId xmlns:a16="http://schemas.microsoft.com/office/drawing/2014/main" id="{5E856EFF-CFAE-05C6-1560-FFB1AA8B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46" y="4772015"/>
            <a:ext cx="841993" cy="84199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258142" y="1971878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Минералды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өнімдер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166 468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6962765" y="213754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Автокөлік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92 471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0" name="Рисунок 49" descr="Изображение выглядит как снимок экрана, дизайн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398C7068-5F78-3F3F-8791-D3BCEE6AE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34" y="3465560"/>
            <a:ext cx="807548" cy="807548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8773088" y="2814186"/>
            <a:ext cx="216062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Металл емес мин. 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өнімдер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46 537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7" name="Рисунок 56" descr="Изображение выглядит как молоток, инструмент, дизайн  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66" y="1935187"/>
            <a:ext cx="935484" cy="935484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5E725AE-DF7B-5A4F-4E8D-E412AF74F883}"/>
              </a:ext>
            </a:extLst>
          </p:cNvPr>
          <p:cNvSpPr/>
          <p:nvPr/>
        </p:nvSpPr>
        <p:spPr>
          <a:xfrm>
            <a:off x="9722279" y="4318502"/>
            <a:ext cx="1679146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Мұнай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өңдеу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49 101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2" name="Рисунок 61" descr="Изображение выглядит как искусство, дизайн  Автоматически созданное описание">
            <a:extLst>
              <a:ext uri="{FF2B5EF4-FFF2-40B4-BE49-F238E27FC236}">
                <a16:creationId xmlns:a16="http://schemas.microsoft.com/office/drawing/2014/main" id="{45C971E0-102F-D575-4FF2-AA98F571A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8" y="5699282"/>
            <a:ext cx="716151" cy="716151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F0D18A3-0B61-10CC-4530-AC1B1B166B8E}"/>
              </a:ext>
            </a:extLst>
          </p:cNvPr>
          <p:cNvSpPr/>
          <p:nvPr/>
        </p:nvSpPr>
        <p:spPr>
          <a:xfrm>
            <a:off x="8636474" y="5587235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Дәндер,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бұршақ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34 346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6524775" y="6326140"/>
            <a:ext cx="2228700" cy="37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Пластмасса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31 312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>
            <a:off x="6609634" y="4564685"/>
            <a:ext cx="441163" cy="87879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306398" y="4337389"/>
            <a:ext cx="1666868" cy="79841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V="1">
            <a:off x="7649745" y="4021596"/>
            <a:ext cx="1986253" cy="32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7554588" y="2975701"/>
            <a:ext cx="1218500" cy="66298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6978140" y="2486841"/>
            <a:ext cx="576448" cy="83362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308262"/>
            <a:ext cx="97328" cy="93728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23522" y="2544144"/>
            <a:ext cx="902962" cy="84098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Изображение выглядит как графическая вставка, мультфильм, дизайн, иллюстрация  Автоматически созданное описание">
            <a:extLst>
              <a:ext uri="{FF2B5EF4-FFF2-40B4-BE49-F238E27FC236}">
                <a16:creationId xmlns:a16="http://schemas.microsoft.com/office/drawing/2014/main" id="{34AF4736-4DAC-E33E-CDF1-CA4AC63B8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44" y="1913552"/>
            <a:ext cx="841994" cy="841994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3D97B94-08E8-D086-F303-557BAFB22AAE}"/>
              </a:ext>
            </a:extLst>
          </p:cNvPr>
          <p:cNvSpPr/>
          <p:nvPr/>
        </p:nvSpPr>
        <p:spPr>
          <a:xfrm>
            <a:off x="4528605" y="6383614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Лигнит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29 965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5637402" y="4548207"/>
            <a:ext cx="326095" cy="106580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996681" y="4247111"/>
            <a:ext cx="1063848" cy="91849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919052" y="6033321"/>
            <a:ext cx="1557697" cy="39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Қозғалтқыштар мен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турбиналар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21 796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1297325" y="451465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Кендер және түсті металдар</a:t>
            </a:r>
          </a:p>
          <a:p>
            <a:pPr algn="ctr" rtl="0"/>
            <a:r>
              <a:rPr lang="ru-RU" sz="900" b="1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1 271 231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H="1">
            <a:off x="2852989" y="3968408"/>
            <a:ext cx="1967102" cy="29166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ea typeface="Calibri Light" panose="020F0302020204030204" pitchFamily="34" charset="0"/>
                <a:cs typeface="Calibri Light" panose="020F0302020204030204" pitchFamily="34" charset="0"/>
              </a:rPr>
              <a:pPr algn="l" rtl="0"/>
              <a:t>7</a:t>
            </a:fld>
            <a:endParaRPr lang="ru-RU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Экспорттың </a:t>
            </a:r>
            <a:r>
              <a:rPr lang="ru-RU" dirty="0" err="1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жалпы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көлемі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b="1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3 305 596 </a:t>
            </a:r>
            <a:r>
              <a:rPr lang="ru-RU" dirty="0" err="1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ды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r>
              <a:rPr lang="ru-RU" dirty="0">
                <a:solidFill>
                  <a:srgbClr val="0070C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117733" y="660448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ea typeface="Calibri Light" panose="020F0302020204030204" pitchFamily="34" charset="0"/>
                <a:cs typeface="Calibri Light" panose="020F0302020204030204" pitchFamily="34" charset="0"/>
              </a:rPr>
              <a:t>Дереккөз</a:t>
            </a:r>
            <a:r>
              <a:rPr lang="ru-RU" sz="800" i="1" dirty="0"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ru-RU" sz="800" i="1" kern="0" dirty="0">
                <a:solidFill>
                  <a:prstClr val="black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СЖРА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800" i="1" dirty="0"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800" i="1" dirty="0">
                <a:ea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https://www.stat.gov.kz</a:t>
            </a:r>
            <a:r>
              <a:rPr lang="ru-RU" sz="800" i="1" dirty="0"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8" name="Рисунок 7" descr="Изображение выглядит как графическая вставка, дизайн, мультфильм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5E8660A1-B177-AA8B-3AA7-E0BB8EB468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5" y="3818167"/>
            <a:ext cx="734349" cy="73434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Шрифт, графический дизайн, снимок экрана  Автоматически созданное описание">
            <a:extLst>
              <a:ext uri="{FF2B5EF4-FFF2-40B4-BE49-F238E27FC236}">
                <a16:creationId xmlns:a16="http://schemas.microsoft.com/office/drawing/2014/main" id="{3D75066F-EFEA-2675-64F5-86AF0A991D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15" y="1325630"/>
            <a:ext cx="710601" cy="7106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ное средство, Наземный транспорт, колесо, Игрушечный транспорт  Автоматически созданное описание">
            <a:extLst>
              <a:ext uri="{FF2B5EF4-FFF2-40B4-BE49-F238E27FC236}">
                <a16:creationId xmlns:a16="http://schemas.microsoft.com/office/drawing/2014/main" id="{C1A5FFA7-2D16-2BDA-DBF9-69BDB5D18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1" y="1324329"/>
            <a:ext cx="966757" cy="96675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дизайн  Автоматически созданное описание">
            <a:extLst>
              <a:ext uri="{FF2B5EF4-FFF2-40B4-BE49-F238E27FC236}">
                <a16:creationId xmlns:a16="http://schemas.microsoft.com/office/drawing/2014/main" id="{CB7957E6-CAE4-5639-F21C-0C4AF4EB58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88" y="5583088"/>
            <a:ext cx="720822" cy="7208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руг, Графика, Красочность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42F6B848-7517-F584-9524-EE26910FC7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76" y="5186002"/>
            <a:ext cx="820783" cy="8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064601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2023 ж. 11 </a:t>
            </a:r>
            <a:r>
              <a:rPr lang="ru-RU" sz="2800" b="1" dirty="0" err="1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айдағы</a:t>
            </a:r>
            <a:r>
              <a:rPr lang="ru-RU" sz="2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Павлодар </a:t>
            </a:r>
            <a:r>
              <a:rPr lang="ru-RU" sz="2800" b="1" dirty="0" err="1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облысының</a:t>
            </a:r>
            <a:r>
              <a:rPr lang="ru-RU" sz="2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импорты.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29904" y="3248546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Импорт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92F8D91-D6E6-E92A-A132-129931D3FF68}"/>
              </a:ext>
            </a:extLst>
          </p:cNvPr>
          <p:cNvCxnSpPr>
            <a:cxnSpLocks/>
          </p:cNvCxnSpPr>
          <p:nvPr/>
        </p:nvCxnSpPr>
        <p:spPr>
          <a:xfrm>
            <a:off x="3440128" y="3131738"/>
            <a:ext cx="1489645" cy="53466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F266AF0-1FE7-5C8C-9415-AB1777E8FF43}"/>
              </a:ext>
            </a:extLst>
          </p:cNvPr>
          <p:cNvSpPr/>
          <p:nvPr/>
        </p:nvSpPr>
        <p:spPr>
          <a:xfrm>
            <a:off x="1675761" y="2991294"/>
            <a:ext cx="1764236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Шойын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болат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227</a:t>
            </a:r>
            <a:r>
              <a:rPr lang="kk-KZ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453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Рисунок 42" descr="Изображение выглядит как творческий подход, дизайн, искусство  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BA92716-C239-DB7F-87D5-CBD9A9CB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57" y="2079800"/>
            <a:ext cx="841993" cy="84199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8571650" y="2877191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Химиялық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заттар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80 582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5126011" y="1977598"/>
            <a:ext cx="176409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 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жабдығы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105 561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F26085-2F0D-8BE9-7B19-9FACBF711498}"/>
              </a:ext>
            </a:extLst>
          </p:cNvPr>
          <p:cNvSpPr/>
          <p:nvPr/>
        </p:nvSpPr>
        <p:spPr>
          <a:xfrm>
            <a:off x="8663854" y="5840400"/>
            <a:ext cx="202421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өнімдері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46 742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E7D9B9-B9BA-53CF-FFC7-1D56EA2CCBCF}"/>
              </a:ext>
            </a:extLst>
          </p:cNvPr>
          <p:cNvSpPr/>
          <p:nvPr/>
        </p:nvSpPr>
        <p:spPr>
          <a:xfrm>
            <a:off x="3270732" y="2172861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Автокөлік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117 833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 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Рисунок 52" descr="Изображение выглядит как круг, Графика, снимок экрана, шестерня  Автоматически созданное описание">
            <a:extLst>
              <a:ext uri="{FF2B5EF4-FFF2-40B4-BE49-F238E27FC236}">
                <a16:creationId xmlns:a16="http://schemas.microsoft.com/office/drawing/2014/main" id="{BAC0EEDD-65B6-F85B-1C43-A0EEAF519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79" y="1137727"/>
            <a:ext cx="853721" cy="85372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олоток, инструмент, дизайн  Автоматически созданное описание">
            <a:extLst>
              <a:ext uri="{FF2B5EF4-FFF2-40B4-BE49-F238E27FC236}">
                <a16:creationId xmlns:a16="http://schemas.microsoft.com/office/drawing/2014/main" id="{A31B3D9E-9BE6-5E8A-984B-AA7AEF7F3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40" y="2024821"/>
            <a:ext cx="935484" cy="935484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2B47D9-EB87-F34E-D434-71D8257AD756}"/>
              </a:ext>
            </a:extLst>
          </p:cNvPr>
          <p:cNvSpPr/>
          <p:nvPr/>
        </p:nvSpPr>
        <p:spPr>
          <a:xfrm>
            <a:off x="9438167" y="4201337"/>
            <a:ext cx="183053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Тау-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кен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техникасы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56 811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9BE9767-72A8-9CA2-9570-C89499E9B9A9}"/>
              </a:ext>
            </a:extLst>
          </p:cNvPr>
          <p:cNvCxnSpPr>
            <a:cxnSpLocks/>
          </p:cNvCxnSpPr>
          <p:nvPr/>
        </p:nvCxnSpPr>
        <p:spPr>
          <a:xfrm flipH="1" flipV="1">
            <a:off x="6650433" y="4503973"/>
            <a:ext cx="338080" cy="95084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 flipH="1" flipV="1">
            <a:off x="7405371" y="4241600"/>
            <a:ext cx="1602494" cy="1155961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4B132E49-37D1-576F-FFBD-15F83F752D86}"/>
              </a:ext>
            </a:extLst>
          </p:cNvPr>
          <p:cNvCxnSpPr>
            <a:cxnSpLocks/>
          </p:cNvCxnSpPr>
          <p:nvPr/>
        </p:nvCxnSpPr>
        <p:spPr>
          <a:xfrm flipH="1" flipV="1">
            <a:off x="7581639" y="3886115"/>
            <a:ext cx="2024219" cy="23857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H="1">
            <a:off x="7455966" y="3021839"/>
            <a:ext cx="1050192" cy="55357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H="1">
            <a:off x="7016379" y="2343335"/>
            <a:ext cx="580405" cy="93094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>
            <a:off x="6102438" y="2285431"/>
            <a:ext cx="132568" cy="916406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>
            <a:off x="4495665" y="2517034"/>
            <a:ext cx="835679" cy="7974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V="1">
            <a:off x="5615084" y="4529019"/>
            <a:ext cx="144313" cy="86854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V="1">
            <a:off x="3913005" y="4331940"/>
            <a:ext cx="1285221" cy="982537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FB1F9E5-8ACD-213A-F40D-C2DA3E99B07D}"/>
              </a:ext>
            </a:extLst>
          </p:cNvPr>
          <p:cNvSpPr/>
          <p:nvPr/>
        </p:nvSpPr>
        <p:spPr>
          <a:xfrm>
            <a:off x="2439777" y="5979428"/>
            <a:ext cx="1871711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Бетон, гипс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35 452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1267906" y="4335672"/>
            <a:ext cx="2218244" cy="388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 </a:t>
            </a:r>
            <a:r>
              <a:rPr lang="ru-RU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қазандары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30 512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D99691FD-FA84-6EAC-31A0-DC559084F722}"/>
              </a:ext>
            </a:extLst>
          </p:cNvPr>
          <p:cNvCxnSpPr>
            <a:cxnSpLocks/>
          </p:cNvCxnSpPr>
          <p:nvPr/>
        </p:nvCxnSpPr>
        <p:spPr>
          <a:xfrm flipV="1">
            <a:off x="2842096" y="4058135"/>
            <a:ext cx="2016930" cy="18312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8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08159" y="561921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Импорттың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көлемі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1 342 807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мың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ды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құрады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дизайн  Автоматически созданное описание">
            <a:extLst>
              <a:ext uri="{FF2B5EF4-FFF2-40B4-BE49-F238E27FC236}">
                <a16:creationId xmlns:a16="http://schemas.microsoft.com/office/drawing/2014/main" id="{DFD91DB8-47C4-60FC-86E2-910744792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32" y="3420782"/>
            <a:ext cx="807549" cy="80754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44148D-2A7C-096A-5F5C-0CC57D654CB1}"/>
              </a:ext>
            </a:extLst>
          </p:cNvPr>
          <p:cNvSpPr/>
          <p:nvPr/>
        </p:nvSpPr>
        <p:spPr>
          <a:xfrm>
            <a:off x="6451726" y="6222608"/>
            <a:ext cx="2345805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Пластмасса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43 557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 descr="Изображение выглядит как круг, снимок экрана, Графика  Автоматически созданное описание">
            <a:extLst>
              <a:ext uri="{FF2B5EF4-FFF2-40B4-BE49-F238E27FC236}">
                <a16:creationId xmlns:a16="http://schemas.microsoft.com/office/drawing/2014/main" id="{594EFED4-41E9-985C-77E1-BFAAE5163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79" y="5533055"/>
            <a:ext cx="697375" cy="69737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ное средство, Наземный транспорт, колесо, Игрушечный транспорт  Автоматически созданное описание">
            <a:extLst>
              <a:ext uri="{FF2B5EF4-FFF2-40B4-BE49-F238E27FC236}">
                <a16:creationId xmlns:a16="http://schemas.microsoft.com/office/drawing/2014/main" id="{76268AEB-CDBE-DCDA-4DF9-FFB696BE9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29" y="1391317"/>
            <a:ext cx="966757" cy="966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D3074-95C6-4753-F1F3-E5F1E930207A}"/>
              </a:ext>
            </a:extLst>
          </p:cNvPr>
          <p:cNvSpPr txBox="1"/>
          <p:nvPr/>
        </p:nvSpPr>
        <p:spPr>
          <a:xfrm>
            <a:off x="78694" y="6587950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СЖРА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статистика </a:t>
            </a:r>
            <a:r>
              <a:rPr lang="ru-RU" sz="800" i="1" kern="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бюросы</a:t>
            </a:r>
            <a:r>
              <a:rPr lang="ru-RU" sz="800" i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https://www.stat.gov.kz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99FE29-8067-3038-04C9-21E663E2770A}"/>
              </a:ext>
            </a:extLst>
          </p:cNvPr>
          <p:cNvSpPr/>
          <p:nvPr/>
        </p:nvSpPr>
        <p:spPr>
          <a:xfrm>
            <a:off x="7375631" y="2032622"/>
            <a:ext cx="1399072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Қозғалтқыштар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мен </a:t>
            </a:r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турбиналар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101 508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Рисунок 29" descr="Изображение выглядит как круг, Графика, Красочность, искусство  Автоматически созданное описание">
            <a:extLst>
              <a:ext uri="{FF2B5EF4-FFF2-40B4-BE49-F238E27FC236}">
                <a16:creationId xmlns:a16="http://schemas.microsoft.com/office/drawing/2014/main" id="{C0B0E1C7-008B-84F6-D8EF-18C0C69C30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92" y="1217771"/>
            <a:ext cx="813504" cy="8135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0B4DA9-CE5A-196E-62E9-D8D01A1126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2468" y="5154155"/>
            <a:ext cx="742656" cy="74265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69B8BF4-394B-72D7-5C9E-B1B065906A0F}"/>
              </a:ext>
            </a:extLst>
          </p:cNvPr>
          <p:cNvSpPr/>
          <p:nvPr/>
        </p:nvSpPr>
        <p:spPr>
          <a:xfrm>
            <a:off x="4830015" y="6131347"/>
            <a:ext cx="1573748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Минералды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өнімдер</a:t>
            </a:r>
            <a:r>
              <a:rPr lang="ru-RU" sz="9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42 451</a:t>
            </a:r>
            <a:r>
              <a:rPr lang="ru-RU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мың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ru-RU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kk-KZ" sz="8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ға</a:t>
            </a:r>
            <a:endParaRPr lang="ru-R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Рисунок 34" descr="Изображение выглядит как Графика, Шрифт, графический дизайн, снимок экрана  Автоматически созданное описание">
            <a:extLst>
              <a:ext uri="{FF2B5EF4-FFF2-40B4-BE49-F238E27FC236}">
                <a16:creationId xmlns:a16="http://schemas.microsoft.com/office/drawing/2014/main" id="{CF9170FA-AAA4-26B7-8BA5-38658CEE8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88" y="5485099"/>
            <a:ext cx="710601" cy="7106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мультфильм, дизайн, иллюстрация  Автоматически созданное описание">
            <a:extLst>
              <a:ext uri="{FF2B5EF4-FFF2-40B4-BE49-F238E27FC236}">
                <a16:creationId xmlns:a16="http://schemas.microsoft.com/office/drawing/2014/main" id="{500D963C-F3D5-209C-C444-BE7041206D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5" y="5224322"/>
            <a:ext cx="742656" cy="7426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CE56EDE-E545-2EEA-272C-EA50385CF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5860" y="3587165"/>
            <a:ext cx="784220" cy="7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20824"/>
          </a:xfrm>
        </p:spPr>
        <p:txBody>
          <a:bodyPr>
            <a:noAutofit/>
          </a:bodyPr>
          <a:lstStyle/>
          <a:p>
            <a:pPr algn="l" rtl="0"/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Ағымдағы жағдай бойынша қорытындылар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20470" y="205845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7414" y="1239010"/>
            <a:ext cx="5211935" cy="25614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Қолайлы географиялық орны: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Облыс пайдалы қазбаларға бай, оның негізгісі көмір. Облыстағы көмірдің жалпы қоры республикалық баланстық қордың 35,7%-ын құрайды;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Өңдеу өнеркәсібінің көпшілігі үшін аймақтағы маңызды шикізат базасы;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kk-KZ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Облыстың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қуатты энергетикалық базасы бар;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Ертіс өзенінің және көптеген көлдердің болуы, облыста су ресурстарының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жетіспеушілігі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мәселесінің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болмауы;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тарихи мұралардың, сондай-ақ тартымды көркем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демалыс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орындарының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болуына байланысты елеулі туристік-рекреациялық әлеуетке ие;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аймақтың, сондай-ақ Ресей Федерациясының шектес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аумақтарының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шекара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маңындағы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ынтымақтастықты жандандыруға мүмкіндік беретін дамыған көлік инфрақұрылымы;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7415" y="4035549"/>
            <a:ext cx="4998374" cy="2208244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 туристік әлеует: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қолда бар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шикізат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табиғи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ресурстар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негізінде – кластерлерді кешенді дамыту мүмкіндігі;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өңдеу өнеркәсібінде – машина жасауда, металлургияда, мұнай-химияда, құрылыс индустриясында магистральдық жобаларды іске асыру арқылы ЖҚҚ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ұлғаюымен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ЖАӨ құрылымын оңтайландыру;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Арнайы экономикалық аймақты құру арқылы облыстың инвестициялық тартымдылығын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арттыру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(«Павлодар» АЭА мысалында)</a:t>
            </a:r>
            <a:r>
              <a:rPr lang="kk-KZ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8530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Халық санының өсуіне қолайлы жағдай жасау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аймаққа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жоғары білікті мамандарды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тарту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378092" y="4035547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pPr algn="l" rtl="0"/>
              <a:endPara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pPr algn="l" rtl="0"/>
              <a:endPara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431371" y="1231113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286021" y="4044545"/>
            <a:ext cx="550631" cy="4812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286021" y="1231113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l" rtl="0"/>
            <a:endParaRPr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64085" y="1220756"/>
            <a:ext cx="4896544" cy="26105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Экология: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Экспортта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шикізат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өнімінің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басым болуы шикізатты өндіруге және экспорттауға бағытталған аймақ экономикасының құрылымына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құрылды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сондай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ақ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өнеркәсібін дамытуға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инвестицияның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төмендігі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мардымсыз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инвестициялық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климат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жоққа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шығарылмайды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Сумен жабдықтау және су тазарту жүйелерінің тозығы жеткені, сумен жабдықтау жүйелерін жаңғыртуды жеткіліксіз қаржыландыру және су көздерінің өнеркәсіптік және ауылшаруашылық ағындарымен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ластануы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сапалы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ауыз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судың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жетіспеушілігіне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себепші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3) Қоршаған ортаның ластануының жоғары деңгейі және жоғары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экологиялық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тәуекел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Өңдеу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өнімдердің бәсекеге қабілеттілігінің жеткіліксіз деңгейі және соның салдарынан импорттың жоғары үлесі.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64085" y="4035547"/>
            <a:ext cx="4896544" cy="22082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 rtl="0"/>
            <a:r>
              <a:rPr lang="ru-RU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Облыстың халық үшін тартымдылығының төмендеуі:</a:t>
            </a:r>
          </a:p>
          <a:p>
            <a:pPr marL="110064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табиғи-климаттық жағдайлардың тарихи-мәдени мұра объектілеріне теріс әсері</a:t>
            </a:r>
            <a:r>
              <a:rPr lang="kk-KZ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0064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металл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өндіруге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аймақтың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минералды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шикізат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ресусрстарының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сарқылуы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жағдайында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экономикалық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дағдарыстың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әлеуетті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туындау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мүмкіндігі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бар</a:t>
            </a:r>
            <a:r>
              <a:rPr lang="kk-KZ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10064" indent="-110064" algn="l" rtl="0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Облыстың инвестициялық әлеуетінің төмендеуі нәтижесінде облыстың инвестициялық тартымдылығының төмендеуі</a:t>
            </a:r>
            <a:r>
              <a:rPr lang="kk-KZ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03" y="173094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264" y="4621033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3160" y="170439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6166" y="461774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678" y="6495222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Дереккөз: Павлодар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облысының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стратегия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экономикалық</a:t>
            </a:r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даму </a:t>
            </a:r>
            <a:r>
              <a:rPr lang="ru-RU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басқармасы</a:t>
            </a:r>
            <a:endParaRPr lang="ru-RU" sz="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ru-RU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Павлодар облысы аумағын дамытудың 2011-2015, 2021-2025 жылдарға арналған бағдарламасы.</a:t>
            </a:r>
          </a:p>
          <a:p>
            <a:pPr algn="l" rtl="0"/>
            <a:endParaRPr lang="ru-RU" sz="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ru-RU" sz="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l" rtl="0"/>
            <a:fld id="{289900C6-6639-4AE9-927A-EA6F8006A509}" type="slidenum"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 rtl="0"/>
              <a:t>9</a:t>
            </a:fld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17426</TotalTime>
  <Words>1137</Words>
  <Application>Microsoft Office PowerPoint</Application>
  <PresentationFormat>Широкоэкранный</PresentationFormat>
  <Paragraphs>128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Тема Office</vt:lpstr>
      <vt:lpstr>Презентация PowerPoint</vt:lpstr>
      <vt:lpstr>Павлодар облысы</vt:lpstr>
      <vt:lpstr>Павлодар облысының ел экономикасына қосқан үлесі статистикасы</vt:lpstr>
      <vt:lpstr>Презентация PowerPoint</vt:lpstr>
      <vt:lpstr>Әрекет етуші ШОБ субъектілерінің саны</vt:lpstr>
      <vt:lpstr>Әрекет етуші ШОБ субъектілерінің саны және Қор қолдауының нәтижелері</vt:lpstr>
      <vt:lpstr>Презентация PowerPoint</vt:lpstr>
      <vt:lpstr>Презентация PowerPoint</vt:lpstr>
      <vt:lpstr>Ағымдағы жағдай бойынша қорытындылар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Алдияр Касымбек</cp:lastModifiedBy>
  <cp:revision>156</cp:revision>
  <dcterms:created xsi:type="dcterms:W3CDTF">2023-03-01T03:39:42Z</dcterms:created>
  <dcterms:modified xsi:type="dcterms:W3CDTF">2024-03-04T10:03:47Z</dcterms:modified>
</cp:coreProperties>
</file>